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1" r:id="rId3"/>
    <p:sldId id="257" r:id="rId4"/>
    <p:sldId id="260" r:id="rId5"/>
    <p:sldId id="263" r:id="rId6"/>
    <p:sldId id="258" r:id="rId7"/>
    <p:sldId id="264" r:id="rId8"/>
    <p:sldId id="259" r:id="rId9"/>
    <p:sldId id="265" r:id="rId10"/>
  </p:sldIdLst>
  <p:sldSz cx="9144000" cy="6858000" type="screen4x3"/>
  <p:notesSz cx="6858000" cy="9144000"/>
  <p:custDataLst>
    <p:tags r:id="rId12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9DB01-3338-4172-9C2B-2F484E71AB37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23240-A735-4FBC-960D-D57D55D7B9B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0773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C9C5D41-F3C3-47CF-A7DB-325603C19C8F}" type="slidenum">
              <a:rPr lang="en-US" altLang="vi-VN" sz="1200" smtClean="0"/>
              <a:pPr/>
              <a:t>1</a:t>
            </a:fld>
            <a:endParaRPr lang="en-US" altLang="vi-VN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23240-A735-4FBC-960D-D57D55D7B9BF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656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71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028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743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716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809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07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827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836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867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1696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809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56B96-30C5-4DD1-9558-63C4FB528918}" type="datetimeFigureOut">
              <a:rPr lang="vi-VN" smtClean="0"/>
              <a:t>03/04/2017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2FBF6-7130-4FC2-BEC7-1DEF00CB2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569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nh de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617663" y="4991100"/>
            <a:ext cx="6188074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TUẦN 30 – LUYỆN TẬP (156)</a:t>
            </a:r>
            <a:endParaRPr lang="vi-VN" sz="32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93366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541462" y="1556792"/>
            <a:ext cx="6264275" cy="2362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PerspectiveBottomLeft"/>
              <a:lightRig rig="legacyFlat3" dir="t"/>
            </a:scene3d>
            <a:sp3d extrusionH="887400" prstMaterial="legacyMatte">
              <a:extrusionClr>
                <a:srgbClr val="CCFFCC"/>
              </a:extrusionClr>
            </a:sp3d>
          </a:bodyPr>
          <a:lstStyle/>
          <a:p>
            <a:pPr algn="ctr"/>
            <a:r>
              <a:rPr lang="vi-VN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20000"/>
                    </a:gs>
                    <a:gs pos="100000">
                      <a:srgbClr val="610000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MÔN</a:t>
            </a:r>
            <a:r>
              <a:rPr lang="vi-VN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20000"/>
                    </a:gs>
                    <a:gs pos="100000">
                      <a:srgbClr val="610000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: </a:t>
            </a:r>
            <a:r>
              <a:rPr lang="vi-VN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20000"/>
                    </a:gs>
                    <a:gs pos="100000">
                      <a:srgbClr val="610000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TOÁN - LỚP </a:t>
            </a:r>
            <a:r>
              <a:rPr lang="vi-VN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20000"/>
                    </a:gs>
                    <a:gs pos="100000">
                      <a:srgbClr val="610000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785938" y="201017"/>
            <a:ext cx="6096000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kern="10" dirty="0">
              <a:ln w="9525">
                <a:solidFill>
                  <a:srgbClr val="BF4D07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vi-VN" sz="3600" kern="10" dirty="0">
                <a:ln w="9525">
                  <a:solidFill>
                    <a:srgbClr val="BF4D07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Trường Tiểu học Ái </a:t>
            </a:r>
            <a:r>
              <a:rPr lang="vi-VN" sz="3600" kern="10" dirty="0" smtClean="0">
                <a:ln w="9525">
                  <a:solidFill>
                    <a:srgbClr val="BF4D07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Mộ B</a:t>
            </a:r>
            <a:endParaRPr lang="vi-VN" sz="3600" kern="10" dirty="0">
              <a:ln w="9525">
                <a:solidFill>
                  <a:srgbClr val="BF4D07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080" name="Picture 8" descr="BD20530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20050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BD20530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52988"/>
            <a:ext cx="3810000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000161"/>
      </p:ext>
    </p:extLst>
  </p:cSld>
  <p:clrMapOvr>
    <a:masterClrMapping/>
  </p:clrMapOvr>
  <p:transition>
    <p:wheel spokes="8"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994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CC"/>
                </a:solidFill>
              </a:rPr>
              <a:t>1</a:t>
            </a:r>
            <a:endParaRPr lang="vi-VN" sz="2400" dirty="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0000CC"/>
                </a:solidFill>
              </a:rPr>
              <a:t>Viết (theo mẫu):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984526"/>
              </p:ext>
            </p:extLst>
          </p:nvPr>
        </p:nvGraphicFramePr>
        <p:xfrm>
          <a:off x="323528" y="1397000"/>
          <a:ext cx="865308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270"/>
                <a:gridCol w="2163270"/>
                <a:gridCol w="2163270"/>
                <a:gridCol w="216327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63548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   +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    19256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52379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38421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29107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34693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93959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 6041</a:t>
                      </a:r>
                    </a:p>
                    <a:p>
                      <a:endParaRPr lang="en-US" sz="2800" b="0" dirty="0" smtClean="0">
                        <a:solidFill>
                          <a:srgbClr val="0000CC"/>
                        </a:solidFill>
                      </a:endParaRPr>
                    </a:p>
                    <a:p>
                      <a:endParaRPr lang="en-US" sz="2800" b="0" dirty="0" smtClean="0">
                        <a:solidFill>
                          <a:srgbClr val="0000CC"/>
                        </a:solidFill>
                      </a:endParaRPr>
                    </a:p>
                    <a:p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b) 23154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  31028</a:t>
                      </a:r>
                    </a:p>
                    <a:p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    17209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46215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   4072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19360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53028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 18436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  9127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21357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   4208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    </a:t>
                      </a:r>
                      <a:r>
                        <a:rPr lang="en-US" sz="2800" b="0" baseline="0" dirty="0" smtClean="0">
                          <a:solidFill>
                            <a:srgbClr val="0000CC"/>
                          </a:solidFill>
                        </a:rPr>
                        <a:t>919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575556" y="2815188"/>
            <a:ext cx="13321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27784" y="2815188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76081" y="2815188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48264" y="2815188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27784" y="5503819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2033" y="5503819"/>
            <a:ext cx="13321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32040" y="5503819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20272" y="5503819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283296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82804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1323" y="5503819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 smtClean="0">
                <a:solidFill>
                  <a:srgbClr val="FF0000"/>
                </a:solidFill>
              </a:rPr>
              <a:t>1391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7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CC"/>
                </a:solidFill>
              </a:rPr>
              <a:t>1</a:t>
            </a:r>
            <a:endParaRPr lang="vi-VN" sz="240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srgbClr val="0000CC"/>
                </a:solidFill>
              </a:rPr>
              <a:t>Viết (theo mẫu):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938680"/>
              </p:ext>
            </p:extLst>
          </p:nvPr>
        </p:nvGraphicFramePr>
        <p:xfrm>
          <a:off x="323528" y="1397000"/>
          <a:ext cx="865308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270"/>
                <a:gridCol w="2163270"/>
                <a:gridCol w="2163270"/>
                <a:gridCol w="216327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63548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   +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    19256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52379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38421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29107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34693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93959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 6041</a:t>
                      </a:r>
                    </a:p>
                    <a:p>
                      <a:endParaRPr lang="en-US" sz="2800" b="0" dirty="0" smtClean="0">
                        <a:solidFill>
                          <a:srgbClr val="0000CC"/>
                        </a:solidFill>
                      </a:endParaRPr>
                    </a:p>
                    <a:p>
                      <a:endParaRPr lang="en-US" sz="2800" b="0" dirty="0" smtClean="0">
                        <a:solidFill>
                          <a:srgbClr val="0000CC"/>
                        </a:solidFill>
                      </a:endParaRPr>
                    </a:p>
                    <a:p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b) 23154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  31028</a:t>
                      </a:r>
                    </a:p>
                    <a:p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    17209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46215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   4072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19360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53028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 18436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  9127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21357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+    4208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CC"/>
                          </a:solidFill>
                        </a:rPr>
                        <a:t>        </a:t>
                      </a:r>
                      <a:r>
                        <a:rPr lang="en-US" sz="2800" b="0" baseline="0" dirty="0" smtClean="0">
                          <a:solidFill>
                            <a:srgbClr val="0000CC"/>
                          </a:solidFill>
                        </a:rPr>
                        <a:t>919</a:t>
                      </a:r>
                      <a:endParaRPr lang="vi-VN" sz="28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575556" y="2815188"/>
            <a:ext cx="13321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27784" y="2815188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76081" y="2815188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48264" y="2815188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27784" y="5503819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2033" y="5503819"/>
            <a:ext cx="13321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32040" y="5503819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20272" y="5503819"/>
            <a:ext cx="1332148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283296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82804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23551" y="283296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9</a:t>
            </a:r>
            <a:r>
              <a:rPr lang="en-US" sz="2800" smtClean="0">
                <a:solidFill>
                  <a:srgbClr val="0000CC"/>
                </a:solidFill>
              </a:rPr>
              <a:t>0800</a:t>
            </a:r>
            <a:endParaRPr lang="vi-VN" sz="2800">
              <a:solidFill>
                <a:srgbClr val="00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1848" y="2815188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6</a:t>
            </a:r>
            <a:r>
              <a:rPr lang="en-US" sz="2800" smtClean="0">
                <a:solidFill>
                  <a:srgbClr val="0000CC"/>
                </a:solidFill>
              </a:rPr>
              <a:t>3800</a:t>
            </a:r>
            <a:endParaRPr lang="vi-VN" sz="280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00015" y="2815188"/>
            <a:ext cx="1452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</a:rPr>
              <a:t>100000</a:t>
            </a:r>
            <a:endParaRPr lang="vi-VN" sz="280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1323" y="5503819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7</a:t>
            </a:r>
            <a:r>
              <a:rPr lang="en-US" sz="2800" dirty="0" smtClean="0">
                <a:solidFill>
                  <a:srgbClr val="FF0000"/>
                </a:solidFill>
              </a:rPr>
              <a:t>1391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41860" y="5503819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6</a:t>
            </a:r>
            <a:r>
              <a:rPr lang="en-US" sz="2800" smtClean="0">
                <a:solidFill>
                  <a:srgbClr val="0000CC"/>
                </a:solidFill>
              </a:rPr>
              <a:t>9647</a:t>
            </a:r>
            <a:endParaRPr lang="vi-VN" sz="280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27807" y="551351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8</a:t>
            </a:r>
            <a:r>
              <a:rPr lang="en-US" sz="2800" smtClean="0">
                <a:solidFill>
                  <a:srgbClr val="0000CC"/>
                </a:solidFill>
              </a:rPr>
              <a:t>0591</a:t>
            </a:r>
            <a:endParaRPr lang="vi-VN" sz="2800">
              <a:solidFill>
                <a:srgbClr val="0000C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00586" y="5488665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2</a:t>
            </a:r>
            <a:r>
              <a:rPr lang="en-US" sz="2800" smtClean="0">
                <a:solidFill>
                  <a:srgbClr val="0000CC"/>
                </a:solidFill>
              </a:rPr>
              <a:t>6484</a:t>
            </a:r>
            <a:endParaRPr lang="vi-VN" sz="280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089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CC"/>
                </a:solidFill>
              </a:rPr>
              <a:t>2</a:t>
            </a:r>
            <a:endParaRPr lang="vi-VN" sz="240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srgbClr val="0000CC"/>
                </a:solidFill>
              </a:rPr>
              <a:t>Hình chữ nhật ABCD có chiều rộng bằng 3cm, chiều dài gấp đôi chiều rộng. Tính chu vi và diện tích của hình chữ nhật đó.</a:t>
            </a:r>
          </a:p>
        </p:txBody>
      </p:sp>
      <p:sp>
        <p:nvSpPr>
          <p:cNvPr id="4" name="Rectangle 3"/>
          <p:cNvSpPr/>
          <p:nvPr/>
        </p:nvSpPr>
        <p:spPr>
          <a:xfrm>
            <a:off x="2806519" y="1628800"/>
            <a:ext cx="3312368" cy="1395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-76821" y="3283121"/>
                <a:ext cx="9053427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Bài giải</a:t>
                </a:r>
              </a:p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Chiều dài hình chữ nhật là:</a:t>
                </a:r>
              </a:p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3 x 2 = 6 (cm)</a:t>
                </a:r>
              </a:p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Chu vi hình chữ nhật là:</a:t>
                </a:r>
              </a:p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(6 + 3) x 2 = 18 (cm)</a:t>
                </a:r>
              </a:p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Diện tích hình chữ nhật là:</a:t>
                </a:r>
              </a:p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6 x 3 = 18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0" smtClean="0">
                        <a:solidFill>
                          <a:srgbClr val="0000CC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800" b="0" dirty="0" smtClean="0">
                  <a:solidFill>
                    <a:srgbClr val="0000CC"/>
                  </a:solidFill>
                </a:endParaRPr>
              </a:p>
              <a:p>
                <a:pPr algn="ctr"/>
                <a:r>
                  <a:rPr lang="en-US" sz="2800" dirty="0" smtClean="0">
                    <a:solidFill>
                      <a:srgbClr val="0000CC"/>
                    </a:solidFill>
                  </a:rPr>
                  <a:t>		Đáp 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số: 18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800" b="0" dirty="0" smtClean="0">
                  <a:solidFill>
                    <a:srgbClr val="0000CC"/>
                  </a:solidFill>
                </a:endParaRPr>
              </a:p>
              <a:p>
                <a:pPr algn="ctr"/>
                <a:endParaRPr lang="en-US" sz="2800" dirty="0" smtClean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821" y="3283121"/>
                <a:ext cx="9053427" cy="3970318"/>
              </a:xfrm>
              <a:prstGeom prst="rect">
                <a:avLst/>
              </a:prstGeom>
              <a:blipFill rotWithShape="1">
                <a:blip r:embed="rId2"/>
                <a:stretch>
                  <a:fillRect t="-15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11760" y="1340768"/>
            <a:ext cx="39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00CC"/>
                </a:solidFill>
              </a:rPr>
              <a:t>A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8887" y="1340767"/>
            <a:ext cx="39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B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8887" y="2824585"/>
            <a:ext cx="39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00CC"/>
                </a:solidFill>
              </a:rPr>
              <a:t>C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1760" y="2821456"/>
            <a:ext cx="39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D</a:t>
            </a:r>
            <a:endParaRPr lang="vi-VN" sz="2400" b="1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00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583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CC"/>
                </a:solidFill>
              </a:rPr>
              <a:t>3</a:t>
            </a:r>
            <a:endParaRPr lang="vi-VN" sz="240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0000CC"/>
                </a:solidFill>
              </a:rPr>
              <a:t>Nêu bài toán rồi giải bài toán theo tóm tắt sau:</a:t>
            </a:r>
          </a:p>
          <a:p>
            <a:pPr algn="just"/>
            <a:endParaRPr lang="en-US" sz="3200" dirty="0">
              <a:solidFill>
                <a:srgbClr val="0000CC"/>
              </a:solidFill>
            </a:endParaRPr>
          </a:p>
          <a:p>
            <a:pPr algn="just"/>
            <a:r>
              <a:rPr lang="en-US" sz="3200" dirty="0" smtClean="0">
                <a:solidFill>
                  <a:srgbClr val="0000CC"/>
                </a:solidFill>
              </a:rPr>
              <a:t>Con:</a:t>
            </a:r>
          </a:p>
          <a:p>
            <a:pPr algn="just"/>
            <a:endParaRPr lang="en-US" sz="3200" dirty="0" smtClean="0">
              <a:solidFill>
                <a:srgbClr val="0000CC"/>
              </a:solidFill>
            </a:endParaRPr>
          </a:p>
          <a:p>
            <a:pPr algn="just"/>
            <a:r>
              <a:rPr lang="en-US" sz="3200" dirty="0" smtClean="0">
                <a:solidFill>
                  <a:srgbClr val="0000CC"/>
                </a:solidFill>
              </a:rPr>
              <a:t>Mẹ: </a:t>
            </a:r>
            <a:endParaRPr lang="en-US" sz="3200" dirty="0" smtClean="0">
              <a:solidFill>
                <a:srgbClr val="0000CC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 rot="10800000">
            <a:off x="1745848" y="1422034"/>
            <a:ext cx="4104457" cy="1014507"/>
            <a:chOff x="2915816" y="1628800"/>
            <a:chExt cx="4104457" cy="762776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915816" y="1628800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283968" y="1628800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652120" y="1628800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652121" y="2391576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782265" y="879103"/>
            <a:ext cx="133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CC"/>
                </a:solidFill>
              </a:rPr>
              <a:t>17kg</a:t>
            </a:r>
            <a:endParaRPr lang="vi-VN" sz="2400" dirty="0">
              <a:solidFill>
                <a:srgbClr val="0000CC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745848" y="1422034"/>
            <a:ext cx="0" cy="101450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14000" y="1422035"/>
            <a:ext cx="0" cy="101450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6228184" y="1184848"/>
            <a:ext cx="288032" cy="138005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59454" y="1698455"/>
            <a:ext cx="133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0000CC"/>
                </a:solidFill>
              </a:rPr>
              <a:t>?kg</a:t>
            </a:r>
            <a:endParaRPr lang="vi-VN" sz="240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500" y="2826672"/>
            <a:ext cx="9072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srgbClr val="0000CC"/>
                </a:solidFill>
              </a:rPr>
              <a:t>Bài toán: Con cân nặng 17kg. Mẹ cân nặng gấp 3 lần con. Hỏi cả hai mẹ con cân nặng bao nhiêu ki – lô – gam?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500" y="3789040"/>
            <a:ext cx="90725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</a:rPr>
              <a:t>Bài giải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	      Mẹ </a:t>
            </a:r>
            <a:r>
              <a:rPr lang="en-US" sz="2800" dirty="0" smtClean="0">
                <a:solidFill>
                  <a:srgbClr val="0000CC"/>
                </a:solidFill>
              </a:rPr>
              <a:t>cân nặng số ki – lô – gam là:</a:t>
            </a:r>
          </a:p>
          <a:p>
            <a:pPr algn="ctr"/>
            <a:r>
              <a:rPr lang="en-US" sz="2800" dirty="0" smtClean="0">
                <a:solidFill>
                  <a:srgbClr val="0000CC"/>
                </a:solidFill>
              </a:rPr>
              <a:t>17 x 3 = 51 (kg)</a:t>
            </a:r>
          </a:p>
          <a:p>
            <a:pPr algn="ctr"/>
            <a:r>
              <a:rPr lang="en-US" sz="2800" dirty="0" smtClean="0">
                <a:solidFill>
                  <a:srgbClr val="0000CC"/>
                </a:solidFill>
              </a:rPr>
              <a:t>Cả hai mẹ con cân nặng số ki – lô – gam là:</a:t>
            </a:r>
          </a:p>
          <a:p>
            <a:pPr algn="ctr"/>
            <a:r>
              <a:rPr lang="en-US" sz="2800" dirty="0" smtClean="0">
                <a:solidFill>
                  <a:srgbClr val="0000CC"/>
                </a:solidFill>
              </a:rPr>
              <a:t>17 + 51 = 68 (kg)</a:t>
            </a:r>
          </a:p>
          <a:p>
            <a:pPr algn="ctr"/>
            <a:r>
              <a:rPr lang="en-US" sz="2800" dirty="0" smtClean="0">
                <a:solidFill>
                  <a:srgbClr val="0000CC"/>
                </a:solidFill>
              </a:rPr>
              <a:t>		Đáp </a:t>
            </a:r>
            <a:r>
              <a:rPr lang="en-US" sz="2800" dirty="0" smtClean="0">
                <a:solidFill>
                  <a:srgbClr val="0000CC"/>
                </a:solidFill>
              </a:rPr>
              <a:t>số: 68kg. </a:t>
            </a:r>
          </a:p>
        </p:txBody>
      </p:sp>
    </p:spTree>
    <p:extLst>
      <p:ext uri="{BB962C8B-B14F-4D97-AF65-F5344CB8AC3E}">
        <p14:creationId xmlns:p14="http://schemas.microsoft.com/office/powerpoint/2010/main" val="211666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1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3&quot;/&gt;&lt;property id=&quot;20307&quot; value=&quot;257&quot;/&gt;&lt;/object&gt;&lt;object type=&quot;3&quot; unique_id=&quot;10005&quot;&gt;&lt;property id=&quot;20148&quot; value=&quot;5&quot;/&gt;&lt;property id=&quot;20300&quot; value=&quot;Slide 6&quot;/&gt;&lt;property id=&quot;20307&quot; value=&quot;258&quot;/&gt;&lt;/object&gt;&lt;object type=&quot;3&quot; unique_id=&quot;10006&quot;&gt;&lt;property id=&quot;20148&quot; value=&quot;5&quot;/&gt;&lt;property id=&quot;20300&quot; value=&quot;Slide 8&quot;/&gt;&lt;property id=&quot;20307&quot; value=&quot;259&quot;/&gt;&lt;/object&gt;&lt;object type=&quot;3&quot; unique_id=&quot;10109&quot;&gt;&lt;property id=&quot;20148&quot; value=&quot;5&quot;/&gt;&lt;property id=&quot;20300&quot; value=&quot;Slide 1&quot;/&gt;&lt;property id=&quot;20307&quot; value=&quot;262&quot;/&gt;&lt;/object&gt;&lt;object type=&quot;3&quot; unique_id=&quot;10110&quot;&gt;&lt;property id=&quot;20148&quot; value=&quot;5&quot;/&gt;&lt;property id=&quot;20300&quot; value=&quot;Slide 2&quot;/&gt;&lt;property id=&quot;20307&quot; value=&quot;261&quot;/&gt;&lt;/object&gt;&lt;object type=&quot;3&quot; unique_id=&quot;10111&quot;&gt;&lt;property id=&quot;20148&quot; value=&quot;5&quot;/&gt;&lt;property id=&quot;20300&quot; value=&quot;Slide 4&quot;/&gt;&lt;property id=&quot;20307&quot; value=&quot;260&quot;/&gt;&lt;/object&gt;&lt;object type=&quot;3&quot; unique_id=&quot;10112&quot;&gt;&lt;property id=&quot;20148&quot; value=&quot;5&quot;/&gt;&lt;property id=&quot;20300&quot; value=&quot;Slide 5&quot;/&gt;&lt;property id=&quot;20307&quot; value=&quot;263&quot;/&gt;&lt;/object&gt;&lt;object type=&quot;3&quot; unique_id=&quot;10113&quot;&gt;&lt;property id=&quot;20148&quot; value=&quot;5&quot;/&gt;&lt;property id=&quot;20300&quot; value=&quot;Slide 7&quot;/&gt;&lt;property id=&quot;20307&quot; value=&quot;264&quot;/&gt;&lt;/object&gt;&lt;object type=&quot;3&quot; unique_id=&quot;10114&quot;&gt;&lt;property id=&quot;20148&quot; value=&quot;5&quot;/&gt;&lt;property id=&quot;20300&quot; value=&quot;Slide 9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274</Words>
  <Application>Microsoft Office PowerPoint</Application>
  <PresentationFormat>On-screen Show (4:3)</PresentationFormat>
  <Paragraphs>99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MyPC</cp:lastModifiedBy>
  <cp:revision>8</cp:revision>
  <dcterms:created xsi:type="dcterms:W3CDTF">2017-03-26T05:26:13Z</dcterms:created>
  <dcterms:modified xsi:type="dcterms:W3CDTF">2017-04-02T22:11:32Z</dcterms:modified>
</cp:coreProperties>
</file>